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71" r:id="rId11"/>
    <p:sldId id="273" r:id="rId12"/>
    <p:sldId id="274" r:id="rId13"/>
    <p:sldId id="265" r:id="rId14"/>
    <p:sldId id="266" r:id="rId15"/>
    <p:sldId id="267" r:id="rId16"/>
    <p:sldId id="268" r:id="rId17"/>
    <p:sldId id="269" r:id="rId18"/>
    <p:sldId id="270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0033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778" autoAdjust="0"/>
    <p:restoredTop sz="94660"/>
  </p:normalViewPr>
  <p:slideViewPr>
    <p:cSldViewPr snapToGrid="0">
      <p:cViewPr varScale="1">
        <p:scale>
          <a:sx n="82" d="100"/>
          <a:sy n="82" d="100"/>
        </p:scale>
        <p:origin x="68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0" d="100"/>
        <a:sy n="70" d="100"/>
      </p:scale>
      <p:origin x="0" y="-772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522D01-EFD7-48D7-AE45-BADCD7119D30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702CF6-95EC-46E1-AB55-30679AB80B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2682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AB77B79F-7B60-F1BB-5566-806F77B0D39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D8B40CC-73C5-4817-AEF0-3278F05D9659}" type="slidenum">
              <a:rPr lang="en-GB" altLang="en-US"/>
              <a:pPr/>
              <a:t>2</a:t>
            </a:fld>
            <a:endParaRPr lang="en-GB" altLang="en-US"/>
          </a:p>
        </p:txBody>
      </p:sp>
      <p:sp>
        <p:nvSpPr>
          <p:cNvPr id="8194" name="Rectangle 2">
            <a:extLst>
              <a:ext uri="{FF2B5EF4-FFF2-40B4-BE49-F238E27FC236}">
                <a16:creationId xmlns:a16="http://schemas.microsoft.com/office/drawing/2014/main" id="{74F9C601-B729-70DE-28EB-44FAFD9302FC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2DB14B3A-3700-EDA5-70AC-23B84E34C5F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CEE8D7-9B1E-4DD0-9116-C4FB82E0D0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5C5B04A-B074-4613-9EC0-04758946814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A04F93-A123-4C7A-8975-1E69212B32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9A80E-12E5-48AD-889A-122BBFF67BB4}" type="datetime1">
              <a:rPr lang="en-US" smtClean="0"/>
              <a:t>11/8/2023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F6537E-F404-488D-A568-246B109B45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1FDA05-BF65-4EF2-BF82-D8302740C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BCE36-B45A-44C2-8043-F80B7E3870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099440"/>
      </p:ext>
    </p:extLst>
  </p:cSld>
  <p:clrMapOvr>
    <a:masterClrMapping/>
  </p:clrMapOvr>
  <p:hf sldNum="0"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E64651-C1CB-4E16-BBB7-0A73D9FEEB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786AF8C-B1F3-4EF2-ACA7-C6B31EFAC9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557B2F-7AE5-4B4F-A3FE-A6952CEE89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9A80E-12E5-48AD-889A-122BBFF67BB4}" type="datetime1">
              <a:rPr lang="en-US" smtClean="0"/>
              <a:t>11/8/2023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A5F183-3000-4D58-8CFD-1B5ADD27D4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2403F7-C530-4E9C-A1A4-4F52DA8ED5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BCE36-B45A-44C2-8043-F80B7E3870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580842"/>
      </p:ext>
    </p:extLst>
  </p:cSld>
  <p:clrMapOvr>
    <a:masterClrMapping/>
  </p:clrMapOvr>
  <p:hf sldNum="0"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C634074-EC15-4EA9-9703-BCAAA753854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4B017DB-1F9E-4A26-81B3-610E752830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F1C777-BF51-43BF-8028-5FD6E76645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9A80E-12E5-48AD-889A-122BBFF67BB4}" type="datetime1">
              <a:rPr lang="en-US" smtClean="0"/>
              <a:t>11/8/2023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AD4FA9-FFAE-43C1-839C-B0AED0DDFA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6E8727-C359-4A22-B13D-8D7292F0B4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BCE36-B45A-44C2-8043-F80B7E3870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053098"/>
      </p:ext>
    </p:extLst>
  </p:cSld>
  <p:clrMapOvr>
    <a:masterClrMapping/>
  </p:clrMapOvr>
  <p:hf sldNum="0"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2DEBEC-6E64-4A54-B748-D4DEFAF9EA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CE2D49-868B-489E-A363-E3A3628333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AA0348-B130-47CF-BA77-452ADAD1D5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9A80E-12E5-48AD-889A-122BBFF67BB4}" type="datetime1">
              <a:rPr lang="en-US" smtClean="0"/>
              <a:t>11/8/2023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B0ACB0-7D9C-4DA3-B060-4601F03339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5A36C7-0123-42FE-8EED-C1C737DFFF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BCE36-B45A-44C2-8043-F80B7E3870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919111"/>
      </p:ext>
    </p:extLst>
  </p:cSld>
  <p:clrMapOvr>
    <a:masterClrMapping/>
  </p:clrMapOvr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E9F848-AA92-4A96-9AF0-CAAE43B9CE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74740D-609D-4465-9E4B-9BF346BE05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9D15B5-4B99-4771-A51E-FDC711BF1E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9A80E-12E5-48AD-889A-122BBFF67BB4}" type="datetime1">
              <a:rPr lang="en-US" smtClean="0"/>
              <a:t>11/8/2023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3645EE-FD8E-46B1-9A08-C1301768B9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BFEF42-0D9A-45B4-83CD-1B7B316DC2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BCE36-B45A-44C2-8043-F80B7E3870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66977"/>
      </p:ext>
    </p:extLst>
  </p:cSld>
  <p:clrMapOvr>
    <a:masterClrMapping/>
  </p:clrMapOvr>
  <p:hf sldNum="0"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766B99-D4DA-400E-9D2E-B0112CDE43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DEB717-2BB5-4B9B-8911-6472A4DF9C9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AB01E33-3CCC-4927-A72E-EECF6D8F48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F13A709-0B06-46D0-9441-18A06D8E9B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9A80E-12E5-48AD-889A-122BBFF67BB4}" type="datetime1">
              <a:rPr lang="en-US" smtClean="0"/>
              <a:t>11/8/2023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BC3FDC0-3A09-40FA-BB74-56B2E7D3AA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F2AC6D-7B8C-4A37-ABEA-7D81318E59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BCE36-B45A-44C2-8043-F80B7E3870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8618868"/>
      </p:ext>
    </p:extLst>
  </p:cSld>
  <p:clrMapOvr>
    <a:masterClrMapping/>
  </p:clrMapOvr>
  <p:hf sldNum="0"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3EB3BA-8DF4-4824-99AB-6D9E2C51FE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A5D4BB-1674-4AD7-98AA-AB39546A80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6C44008-A66A-48F1-8CDF-C86DE92F54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D1035D7-0207-453D-9209-B3B53898FF1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EB9EA17-8855-446B-ABE2-7D49F8A9960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31AEFD9-8D3F-4607-9207-9772110BEA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9A80E-12E5-48AD-889A-122BBFF67BB4}" type="datetime1">
              <a:rPr lang="en-US" smtClean="0"/>
              <a:t>11/8/2023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815BAA5-5B97-4E18-A13E-490C055CD4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7A2E43E-0424-49B1-AA41-36BFF0A2EB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BCE36-B45A-44C2-8043-F80B7E3870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205781"/>
      </p:ext>
    </p:extLst>
  </p:cSld>
  <p:clrMapOvr>
    <a:masterClrMapping/>
  </p:clrMapOvr>
  <p:hf sldNum="0"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B1C759-B787-4C11-8140-B5EFEAB938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66A9F7A-D8DB-4FC3-9EFA-EC461EB9BF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9A80E-12E5-48AD-889A-122BBFF67BB4}" type="datetime1">
              <a:rPr lang="en-US" smtClean="0"/>
              <a:t>11/8/2023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05E6D70-C501-4148-A2DF-5B7ADA83ED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88254D9-FFCA-46E7-9B20-AF45BEC2A9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BCE36-B45A-44C2-8043-F80B7E3870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8946"/>
      </p:ext>
    </p:extLst>
  </p:cSld>
  <p:clrMapOvr>
    <a:masterClrMapping/>
  </p:clrMapOvr>
  <p:hf sldNum="0"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2C0116A-1367-452C-8F37-F33ECD02C4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9A80E-12E5-48AD-889A-122BBFF67BB4}" type="datetime1">
              <a:rPr lang="en-US" smtClean="0"/>
              <a:t>11/8/2023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F17B05F-0BCC-4269-B547-C4F01E8BDC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0A22F8-9A4A-43BC-A289-815CBAE352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BCE36-B45A-44C2-8043-F80B7E3870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369683"/>
      </p:ext>
    </p:extLst>
  </p:cSld>
  <p:clrMapOvr>
    <a:masterClrMapping/>
  </p:clrMapOvr>
  <p:hf sldNum="0"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C4BBD4-6539-4D37-A2F6-108899EB38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565BEE-C68D-4987-81F1-8E23262605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996E826-6368-4CC5-BED5-DF94068849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6841E7-0A00-4613-A433-6CEE69F5DA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9A80E-12E5-48AD-889A-122BBFF67BB4}" type="datetime1">
              <a:rPr lang="en-US" smtClean="0"/>
              <a:t>11/8/2023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CEEC40-3222-4C43-9C7D-0D39D90AFA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FD1CB73-D126-4812-9E9B-60C7E3B980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BCE36-B45A-44C2-8043-F80B7E3870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198907"/>
      </p:ext>
    </p:extLst>
  </p:cSld>
  <p:clrMapOvr>
    <a:masterClrMapping/>
  </p:clrMapOvr>
  <p:hf sldNum="0"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56AC32-19D4-4530-8DD1-D9AA0A30B5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6E666CC-6443-4B5A-88A5-521696FF461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645683C-D723-4737-BB78-5157831154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89061A-069F-40A4-89A0-261E043A8B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9A80E-12E5-48AD-889A-122BBFF67BB4}" type="datetime1">
              <a:rPr lang="en-US" smtClean="0"/>
              <a:t>11/8/2023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FD80CC-8819-4800-AD60-1D37B27844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12ACF8-28EC-4ADF-8E81-AD6C79AFAB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BCE36-B45A-44C2-8043-F80B7E3870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122306"/>
      </p:ext>
    </p:extLst>
  </p:cSld>
  <p:clrMapOvr>
    <a:masterClrMapping/>
  </p:clrMapOvr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A020957-46F8-4E2A-936D-53ECA23ADA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5132AB-EF5B-499D-9A76-D1A3331FC8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64250C-AD6B-4F6D-9A3C-1445DF2E489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59A80E-12E5-48AD-889A-122BBFF67BB4}" type="datetime1">
              <a:rPr lang="en-US" smtClean="0"/>
              <a:t>11/8/2023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F0CAB8-A276-46E1-9EBF-938DD4DA925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1E3406-230F-47DC-A38B-869511A97CE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CBCE36-B45A-44C2-8043-F80B7E3870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4589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A20052-71A9-9757-D674-6A0CBDD9388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Sustainable resource management</a:t>
            </a:r>
            <a:endParaRPr lang="en-US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E193E751-2900-DE13-F283-32D7DFD1B8F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Fyodor </a:t>
            </a:r>
            <a:r>
              <a:rPr lang="en-US" dirty="0" err="1"/>
              <a:t>Malchik</a:t>
            </a:r>
            <a:endParaRPr lang="en-US" dirty="0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992B47CD-3F39-0639-6B21-275F3D8EFC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9787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5">
            <a:extLst>
              <a:ext uri="{FF2B5EF4-FFF2-40B4-BE49-F238E27FC236}">
                <a16:creationId xmlns:a16="http://schemas.microsoft.com/office/drawing/2014/main" id="{0DFD1420-C25B-7B9C-02C0-CEF9B2846D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68DC9-32C7-4D9B-BDE4-F2886F3F9F1E}" type="slidenum">
              <a:rPr lang="en-GB" altLang="en-US"/>
              <a:pPr/>
              <a:t>10</a:t>
            </a:fld>
            <a:endParaRPr lang="en-GB" altLang="en-US"/>
          </a:p>
        </p:txBody>
      </p:sp>
      <p:sp>
        <p:nvSpPr>
          <p:cNvPr id="21506" name="Rectangle 2">
            <a:extLst>
              <a:ext uri="{FF2B5EF4-FFF2-40B4-BE49-F238E27FC236}">
                <a16:creationId xmlns:a16="http://schemas.microsoft.com/office/drawing/2014/main" id="{E41389B7-151A-C612-1CC9-77EF53AF46F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solidFill>
            <a:schemeClr val="tx2"/>
          </a:solidFill>
          <a:ln w="38100">
            <a:solidFill>
              <a:schemeClr val="tx2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en-US">
                <a:solidFill>
                  <a:schemeClr val="bg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TYPES OF SUBSISTENCE FARMERS</a:t>
            </a:r>
            <a:endParaRPr lang="en-GB" altLang="en-US">
              <a:solidFill>
                <a:schemeClr val="bg2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23FD26A2-0B39-BD2E-3ACB-A66488907A2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09800" y="1981200"/>
            <a:ext cx="8153400" cy="4114800"/>
          </a:xfrm>
          <a:ln w="28575">
            <a:solidFill>
              <a:schemeClr val="tx2"/>
            </a:solidFill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>
                <a:latin typeface="Arial" panose="020B0604020202020204" pitchFamily="34" charset="0"/>
              </a:rPr>
              <a:t>Business approach type farmers</a:t>
            </a:r>
          </a:p>
          <a:p>
            <a:pPr>
              <a:lnSpc>
                <a:spcPct val="90000"/>
              </a:lnSpc>
            </a:pPr>
            <a:r>
              <a:rPr lang="en-US" altLang="en-US">
                <a:latin typeface="Arial" panose="020B0604020202020204" pitchFamily="34" charset="0"/>
              </a:rPr>
              <a:t>Commercial/subsistence type farmers</a:t>
            </a:r>
          </a:p>
          <a:p>
            <a:pPr>
              <a:lnSpc>
                <a:spcPct val="90000"/>
              </a:lnSpc>
            </a:pPr>
            <a:r>
              <a:rPr lang="en-US" altLang="en-US">
                <a:latin typeface="Arial" panose="020B0604020202020204" pitchFamily="34" charset="0"/>
              </a:rPr>
              <a:t>Serious farmers without the means</a:t>
            </a:r>
          </a:p>
          <a:p>
            <a:pPr>
              <a:lnSpc>
                <a:spcPct val="90000"/>
              </a:lnSpc>
            </a:pPr>
            <a:r>
              <a:rPr lang="en-US" altLang="en-US">
                <a:latin typeface="Arial" panose="020B0604020202020204" pitchFamily="34" charset="0"/>
              </a:rPr>
              <a:t>Farmers with resources which are not utilized</a:t>
            </a:r>
          </a:p>
          <a:p>
            <a:pPr>
              <a:lnSpc>
                <a:spcPct val="90000"/>
              </a:lnSpc>
            </a:pPr>
            <a:r>
              <a:rPr lang="en-US" altLang="en-US">
                <a:latin typeface="Arial" panose="020B0604020202020204" pitchFamily="34" charset="0"/>
              </a:rPr>
              <a:t>Farmers by default</a:t>
            </a:r>
          </a:p>
          <a:p>
            <a:pPr>
              <a:lnSpc>
                <a:spcPct val="90000"/>
              </a:lnSpc>
            </a:pPr>
            <a:r>
              <a:rPr lang="en-US" altLang="en-US">
                <a:latin typeface="Arial" panose="020B0604020202020204" pitchFamily="34" charset="0"/>
              </a:rPr>
              <a:t>Way of life farmers</a:t>
            </a:r>
          </a:p>
          <a:p>
            <a:pPr lvl="4">
              <a:lnSpc>
                <a:spcPct val="90000"/>
              </a:lnSpc>
              <a:buFontTx/>
              <a:buNone/>
            </a:pPr>
            <a:r>
              <a:rPr lang="en-US" altLang="en-US">
                <a:latin typeface="Arial" panose="020B0604020202020204" pitchFamily="34" charset="0"/>
              </a:rPr>
              <a:t>				</a:t>
            </a:r>
            <a:r>
              <a:rPr lang="en-US" altLang="en-US"/>
              <a:t>	(P. Meikle, 1998)</a:t>
            </a:r>
            <a:endParaRPr lang="en-GB" alt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82E671CE-8F60-233A-C6B6-964A94AB54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3A151-8AE2-4744-8B7F-1D2C69E8D5DF}" type="slidenum">
              <a:rPr lang="en-GB" altLang="en-US"/>
              <a:pPr/>
              <a:t>11</a:t>
            </a:fld>
            <a:endParaRPr lang="en-GB" altLang="en-US"/>
          </a:p>
        </p:txBody>
      </p:sp>
      <p:sp>
        <p:nvSpPr>
          <p:cNvPr id="24578" name="Rectangle 2">
            <a:extLst>
              <a:ext uri="{FF2B5EF4-FFF2-40B4-BE49-F238E27FC236}">
                <a16:creationId xmlns:a16="http://schemas.microsoft.com/office/drawing/2014/main" id="{E68B0A62-FA24-19BE-024D-DA3E3C5ECC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609600"/>
            <a:ext cx="7848600" cy="16764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3600" b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ENVIRONMENTAL AND SUSTAINABLE DEVELOPMENT INDICATORS (ESDIs)</a:t>
            </a:r>
            <a:endParaRPr lang="en-GB" altLang="en-US" sz="3600" b="1">
              <a:solidFill>
                <a:schemeClr val="bg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28851366-3FC6-1D4C-444B-F4DC26682E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2438400"/>
            <a:ext cx="8610600" cy="37338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1">
              <a:spcBef>
                <a:spcPct val="20000"/>
              </a:spcBef>
              <a:buClr>
                <a:schemeClr val="tx1"/>
              </a:buClr>
              <a:buSzPct val="90000"/>
              <a:buFontTx/>
              <a:buChar char="–"/>
            </a:pPr>
            <a:r>
              <a:rPr lang="en-US" altLang="en-US" sz="2800">
                <a:solidFill>
                  <a:schemeClr val="bg2"/>
                </a:solidFill>
                <a:latin typeface="Arial" panose="020B0604020202020204" pitchFamily="34" charset="0"/>
              </a:rPr>
              <a:t>Since the concept of sustainable development cannot be defined, indicators should be developed to determine levels and duration of sustainability (Zinc and Farshad, 1995).</a:t>
            </a:r>
          </a:p>
          <a:p>
            <a:pPr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</a:pPr>
            <a:r>
              <a:rPr lang="en-US" altLang="en-US" sz="3200">
                <a:solidFill>
                  <a:schemeClr val="bg1"/>
                </a:solidFill>
                <a:latin typeface="Arial" panose="020B0604020202020204" pitchFamily="34" charset="0"/>
              </a:rPr>
              <a:t>ESDI indicator for Agriculture, land and food</a:t>
            </a:r>
          </a:p>
          <a:p>
            <a:pPr lvl="2">
              <a:spcBef>
                <a:spcPct val="20000"/>
              </a:spcBef>
              <a:buClr>
                <a:schemeClr val="accent1"/>
              </a:buClr>
              <a:buSzPct val="60000"/>
              <a:buFont typeface="Wingdings" panose="05000000000000000000" pitchFamily="2" charset="2"/>
              <a:buChar char="l"/>
            </a:pPr>
            <a:r>
              <a:rPr lang="en-US" altLang="en-US" b="1" i="1">
                <a:solidFill>
                  <a:schemeClr val="bg1"/>
                </a:solidFill>
                <a:latin typeface="Arial" panose="020B0604020202020204" pitchFamily="34" charset="0"/>
              </a:rPr>
              <a:t>Arable and permanent crop land area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1E84F873-CC13-3A6D-B694-4E2DA4A445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0F80F-29DF-40D3-8CA0-1A0AB9B31908}" type="slidenum">
              <a:rPr lang="en-GB" altLang="en-US"/>
              <a:pPr/>
              <a:t>12</a:t>
            </a:fld>
            <a:endParaRPr lang="en-GB" altLang="en-US"/>
          </a:p>
        </p:txBody>
      </p:sp>
      <p:sp>
        <p:nvSpPr>
          <p:cNvPr id="14338" name="Rectangle 2">
            <a:extLst>
              <a:ext uri="{FF2B5EF4-FFF2-40B4-BE49-F238E27FC236}">
                <a16:creationId xmlns:a16="http://schemas.microsoft.com/office/drawing/2014/main" id="{31CBA2B2-F87E-DEE3-2E49-D52FB99478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228600"/>
            <a:ext cx="7772400" cy="129540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US" altLang="en-US" sz="4400" b="1">
              <a:solidFill>
                <a:schemeClr val="bg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</a:endParaRPr>
          </a:p>
          <a:p>
            <a:pPr algn="ctr"/>
            <a:r>
              <a:rPr lang="en-US" altLang="en-US" sz="4400" b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ISSUES AND CHALLENGES</a:t>
            </a:r>
            <a:br>
              <a:rPr lang="en-US" altLang="en-US" sz="4400" b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</a:br>
            <a:endParaRPr lang="en-US" altLang="en-US" sz="4400" b="1">
              <a:solidFill>
                <a:schemeClr val="bg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3F9C97CB-5567-1F9A-9E4D-A42518CF8B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1752600"/>
            <a:ext cx="8610600" cy="4876800"/>
          </a:xfrm>
          <a:prstGeom prst="rect">
            <a:avLst/>
          </a:prstGeom>
          <a:noFill/>
          <a:ln w="5715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4400" b="1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Climatic databases</a:t>
            </a:r>
            <a:endParaRPr lang="en-US" altLang="en-US" sz="2800"/>
          </a:p>
          <a:p>
            <a:pPr lvl="1">
              <a:spcBef>
                <a:spcPct val="20000"/>
              </a:spcBef>
              <a:buClr>
                <a:schemeClr val="tx1"/>
              </a:buClr>
              <a:buSzPct val="80000"/>
              <a:buFont typeface="Wingdings" panose="05000000000000000000" pitchFamily="2" charset="2"/>
              <a:buChar char="l"/>
            </a:pPr>
            <a:r>
              <a:rPr lang="en-US" altLang="en-US" sz="2800">
                <a:solidFill>
                  <a:schemeClr val="tx2"/>
                </a:solidFill>
                <a:latin typeface="Arial" panose="020B0604020202020204" pitchFamily="34" charset="0"/>
              </a:rPr>
              <a:t>All countries have a network of meteorological stations, to observe and document climate and weather conditions.</a:t>
            </a:r>
          </a:p>
          <a:p>
            <a:pPr lvl="1">
              <a:spcBef>
                <a:spcPct val="20000"/>
              </a:spcBef>
              <a:buClr>
                <a:schemeClr val="tx1"/>
              </a:buClr>
              <a:buSzPct val="80000"/>
              <a:buFont typeface="Wingdings" panose="05000000000000000000" pitchFamily="2" charset="2"/>
              <a:buChar char="l"/>
            </a:pPr>
            <a:r>
              <a:rPr lang="en-US" altLang="en-US" sz="2800">
                <a:solidFill>
                  <a:schemeClr val="tx2"/>
                </a:solidFill>
                <a:latin typeface="Arial" panose="020B0604020202020204" pitchFamily="34" charset="0"/>
              </a:rPr>
              <a:t>In areas of difficult access, these stations may be wide apart with a limited number of recording years </a:t>
            </a:r>
          </a:p>
          <a:p>
            <a:pPr lvl="1">
              <a:spcBef>
                <a:spcPct val="20000"/>
              </a:spcBef>
              <a:buClr>
                <a:schemeClr val="tx1"/>
              </a:buClr>
              <a:buSzPct val="80000"/>
              <a:buFont typeface="Wingdings" panose="05000000000000000000" pitchFamily="2" charset="2"/>
              <a:buChar char="l"/>
            </a:pPr>
            <a:r>
              <a:rPr lang="en-US" altLang="en-US" sz="2800">
                <a:solidFill>
                  <a:schemeClr val="tx2"/>
                </a:solidFill>
                <a:latin typeface="Arial" panose="020B0604020202020204" pitchFamily="34" charset="0"/>
              </a:rPr>
              <a:t>Time gaps in recording</a:t>
            </a:r>
          </a:p>
          <a:p>
            <a:pPr lvl="1">
              <a:spcBef>
                <a:spcPct val="20000"/>
              </a:spcBef>
              <a:buClr>
                <a:schemeClr val="tx1"/>
              </a:buClr>
              <a:buSzPct val="80000"/>
              <a:buFont typeface="Wingdings" panose="05000000000000000000" pitchFamily="2" charset="2"/>
              <a:buChar char="l"/>
            </a:pPr>
            <a:r>
              <a:rPr lang="en-US" altLang="en-US" sz="2800">
                <a:solidFill>
                  <a:schemeClr val="tx2"/>
                </a:solidFill>
                <a:latin typeface="Arial" panose="020B0604020202020204" pitchFamily="34" charset="0"/>
              </a:rPr>
              <a:t>Incompleteness in the range of attributes needed</a:t>
            </a:r>
            <a:r>
              <a:rPr lang="en-US" altLang="en-US" sz="2800">
                <a:latin typeface="Arial" panose="020B0604020202020204" pitchFamily="34" charset="0"/>
              </a:rPr>
              <a:t>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5FE8C122-6BA2-84DF-B5C7-4EC5C00A44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69681-67E0-4C2F-B06E-C873476D4E70}" type="slidenum">
              <a:rPr lang="en-GB" altLang="en-US"/>
              <a:pPr/>
              <a:t>13</a:t>
            </a:fld>
            <a:endParaRPr lang="en-GB" altLang="en-US"/>
          </a:p>
        </p:txBody>
      </p:sp>
      <p:sp>
        <p:nvSpPr>
          <p:cNvPr id="15362" name="Rectangle 2">
            <a:extLst>
              <a:ext uri="{FF2B5EF4-FFF2-40B4-BE49-F238E27FC236}">
                <a16:creationId xmlns:a16="http://schemas.microsoft.com/office/drawing/2014/main" id="{D332C5B0-8953-EC19-6FEA-125B3577C6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381000"/>
            <a:ext cx="7924800" cy="144780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76200" cmpd="tri">
                <a:solidFill>
                  <a:schemeClr val="tx2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440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ISSUES AND CHALLENGES</a:t>
            </a:r>
            <a:br>
              <a:rPr lang="en-US" altLang="en-US" sz="440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</a:br>
            <a:endParaRPr lang="en-US" altLang="en-US" sz="4400">
              <a:solidFill>
                <a:schemeClr val="bg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71E94822-14C8-EE5E-96DE-6946B1F6AA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2590800"/>
            <a:ext cx="7772400" cy="3048000"/>
          </a:xfrm>
          <a:prstGeom prst="rect">
            <a:avLst/>
          </a:prstGeom>
          <a:noFill/>
          <a:ln w="5715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None/>
            </a:pPr>
            <a:r>
              <a:rPr lang="en-US" altLang="en-US" sz="440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Soil and Terrain</a:t>
            </a:r>
            <a:endParaRPr lang="en-US" altLang="en-US" sz="2800">
              <a:latin typeface="Arial" panose="020B0604020202020204" pitchFamily="34" charset="0"/>
            </a:endParaRPr>
          </a:p>
          <a:p>
            <a:pPr>
              <a:spcBef>
                <a:spcPct val="20000"/>
              </a:spcBef>
              <a:buClr>
                <a:schemeClr val="tx1"/>
              </a:buClr>
              <a:buSzPct val="80000"/>
              <a:buFont typeface="Wingdings" panose="05000000000000000000" pitchFamily="2" charset="2"/>
              <a:buChar char="l"/>
            </a:pPr>
            <a:r>
              <a:rPr lang="en-US" altLang="en-US" sz="2800">
                <a:solidFill>
                  <a:schemeClr val="tx2"/>
                </a:solidFill>
                <a:latin typeface="Arial" panose="020B0604020202020204" pitchFamily="34" charset="0"/>
              </a:rPr>
              <a:t>Classification criteria and naming of soils differ among countries, making correlations between classifications and countries difficult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B9964143-B08E-32D9-727D-6EA0091F60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7CC6B-B04B-487C-8F63-77F97F1E4409}" type="slidenum">
              <a:rPr lang="en-GB" altLang="en-US"/>
              <a:pPr/>
              <a:t>14</a:t>
            </a:fld>
            <a:endParaRPr lang="en-GB" altLang="en-US"/>
          </a:p>
        </p:txBody>
      </p:sp>
      <p:sp>
        <p:nvSpPr>
          <p:cNvPr id="16386" name="Rectangle 2">
            <a:extLst>
              <a:ext uri="{FF2B5EF4-FFF2-40B4-BE49-F238E27FC236}">
                <a16:creationId xmlns:a16="http://schemas.microsoft.com/office/drawing/2014/main" id="{5DAF4417-48ED-A7AE-000F-23B35F0DBC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381000"/>
            <a:ext cx="7696200" cy="76200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US" altLang="en-US" sz="440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</a:endParaRPr>
          </a:p>
          <a:p>
            <a:pPr algn="ctr"/>
            <a:endParaRPr lang="en-US" altLang="en-US" sz="440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</a:endParaRPr>
          </a:p>
          <a:p>
            <a:pPr algn="ctr"/>
            <a:endParaRPr lang="en-US" altLang="en-US" sz="440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</a:endParaRPr>
          </a:p>
          <a:p>
            <a:pPr algn="ctr"/>
            <a:endParaRPr lang="en-US" altLang="en-US" sz="440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</a:endParaRPr>
          </a:p>
          <a:p>
            <a:pPr algn="ctr"/>
            <a:br>
              <a:rPr lang="en-US" altLang="en-US"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</a:br>
            <a:r>
              <a:rPr lang="en-US" altLang="en-US"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en-US" altLang="en-US" sz="440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ISSUES AND CHALLENGES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13983DFE-78B3-B5B4-37CC-A62342A98E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0" y="1371600"/>
            <a:ext cx="8458200" cy="5105400"/>
          </a:xfrm>
          <a:prstGeom prst="rect">
            <a:avLst/>
          </a:prstGeom>
          <a:noFill/>
          <a:ln w="5715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None/>
            </a:pPr>
            <a:r>
              <a:rPr lang="en-US" altLang="en-US" sz="440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Water resources databases</a:t>
            </a:r>
            <a:endParaRPr lang="en-US" altLang="en-US"/>
          </a:p>
          <a:p>
            <a:pPr>
              <a:spcBef>
                <a:spcPct val="20000"/>
              </a:spcBef>
              <a:buClr>
                <a:schemeClr val="tx1"/>
              </a:buClr>
              <a:buSzPct val="80000"/>
              <a:buFont typeface="Wingdings" panose="05000000000000000000" pitchFamily="2" charset="2"/>
              <a:buChar char="l"/>
            </a:pPr>
            <a:r>
              <a:rPr lang="en-US" altLang="en-US" b="1">
                <a:solidFill>
                  <a:schemeClr val="tx2"/>
                </a:solidFill>
                <a:latin typeface="Arial" panose="020B0604020202020204" pitchFamily="34" charset="0"/>
              </a:rPr>
              <a:t>Analysis of data from meteorological stations</a:t>
            </a:r>
          </a:p>
          <a:p>
            <a:pPr>
              <a:spcBef>
                <a:spcPct val="20000"/>
              </a:spcBef>
              <a:buClr>
                <a:schemeClr val="tx1"/>
              </a:buClr>
              <a:buSzPct val="80000"/>
              <a:buFont typeface="Wingdings" panose="05000000000000000000" pitchFamily="2" charset="2"/>
              <a:buChar char="l"/>
            </a:pPr>
            <a:r>
              <a:rPr lang="en-US" altLang="en-US" b="1">
                <a:solidFill>
                  <a:schemeClr val="tx2"/>
                </a:solidFill>
                <a:latin typeface="Arial" panose="020B0604020202020204" pitchFamily="34" charset="0"/>
              </a:rPr>
              <a:t>Repeated measurements of stream flows</a:t>
            </a:r>
          </a:p>
          <a:p>
            <a:pPr>
              <a:spcBef>
                <a:spcPct val="20000"/>
              </a:spcBef>
              <a:buClr>
                <a:schemeClr val="tx1"/>
              </a:buClr>
              <a:buSzPct val="80000"/>
              <a:buFont typeface="Wingdings" panose="05000000000000000000" pitchFamily="2" charset="2"/>
              <a:buChar char="l"/>
            </a:pPr>
            <a:r>
              <a:rPr lang="en-US" altLang="en-US" b="1">
                <a:solidFill>
                  <a:schemeClr val="tx2"/>
                </a:solidFill>
                <a:latin typeface="Arial" panose="020B0604020202020204" pitchFamily="34" charset="0"/>
              </a:rPr>
              <a:t>Assessment of ground water reserves through borehole analysis</a:t>
            </a:r>
          </a:p>
          <a:p>
            <a:pPr>
              <a:spcBef>
                <a:spcPct val="20000"/>
              </a:spcBef>
              <a:buClr>
                <a:schemeClr val="tx1"/>
              </a:buClr>
              <a:buSzPct val="80000"/>
              <a:buFont typeface="Wingdings" panose="05000000000000000000" pitchFamily="2" charset="2"/>
              <a:buChar char="l"/>
            </a:pPr>
            <a:r>
              <a:rPr lang="en-US" altLang="en-US" b="1">
                <a:solidFill>
                  <a:schemeClr val="tx2"/>
                </a:solidFill>
                <a:latin typeface="Arial" panose="020B0604020202020204" pitchFamily="34" charset="0"/>
              </a:rPr>
              <a:t>Amount and types of actual uses being made of the water resources. </a:t>
            </a:r>
          </a:p>
          <a:p>
            <a:pPr>
              <a:spcBef>
                <a:spcPct val="20000"/>
              </a:spcBef>
              <a:buClr>
                <a:schemeClr val="tx1"/>
              </a:buClr>
              <a:buSzPct val="80000"/>
              <a:buFont typeface="Wingdings" panose="05000000000000000000" pitchFamily="2" charset="2"/>
              <a:buChar char="l"/>
            </a:pPr>
            <a:r>
              <a:rPr lang="en-US" altLang="en-US" b="1">
                <a:solidFill>
                  <a:schemeClr val="tx2"/>
                </a:solidFill>
                <a:latin typeface="Arial" panose="020B0604020202020204" pitchFamily="34" charset="0"/>
              </a:rPr>
              <a:t>Some countries may not have the equipment or resources to take these measurements on an on-going basis.</a:t>
            </a:r>
          </a:p>
          <a:p>
            <a:pPr>
              <a:spcBef>
                <a:spcPct val="20000"/>
              </a:spcBef>
              <a:buClr>
                <a:schemeClr val="tx1"/>
              </a:buClr>
              <a:buSzPct val="80000"/>
              <a:buFont typeface="Wingdings" panose="05000000000000000000" pitchFamily="2" charset="2"/>
              <a:buChar char="l"/>
            </a:pPr>
            <a:r>
              <a:rPr lang="en-US" altLang="en-US" b="1">
                <a:solidFill>
                  <a:schemeClr val="tx2"/>
                </a:solidFill>
                <a:latin typeface="Arial" panose="020B0604020202020204" pitchFamily="34" charset="0"/>
              </a:rPr>
              <a:t>Cost of taking some of these measurements may be expensive.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295A2039-80B3-BEC6-72AE-D4C6FD773F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F15FF-02DD-4EEE-A413-D1050FEA503B}" type="slidenum">
              <a:rPr lang="en-GB" altLang="en-US"/>
              <a:pPr/>
              <a:t>15</a:t>
            </a:fld>
            <a:endParaRPr lang="en-GB" altLang="en-US"/>
          </a:p>
        </p:txBody>
      </p:sp>
      <p:sp>
        <p:nvSpPr>
          <p:cNvPr id="17410" name="Rectangle 2">
            <a:extLst>
              <a:ext uri="{FF2B5EF4-FFF2-40B4-BE49-F238E27FC236}">
                <a16:creationId xmlns:a16="http://schemas.microsoft.com/office/drawing/2014/main" id="{6A080B7B-3AA2-F3FC-7761-EE64C9F3C7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304800"/>
            <a:ext cx="8305800" cy="129540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440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ISSUES AND CHALLENGES</a:t>
            </a:r>
            <a:br>
              <a:rPr lang="en-US" altLang="en-US"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</a:br>
            <a:endParaRPr lang="en-US" altLang="en-US" sz="440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E78E8278-11E0-89ED-CB91-920DC1CB6C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2600" y="1905000"/>
            <a:ext cx="8915400" cy="4114800"/>
          </a:xfrm>
          <a:prstGeom prst="rect">
            <a:avLst/>
          </a:prstGeom>
          <a:noFill/>
          <a:ln w="5715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400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Land cover and biodiversity databases </a:t>
            </a:r>
            <a:endParaRPr lang="en-US" altLang="en-US" sz="4000">
              <a:latin typeface="Arial" panose="020B0604020202020204" pitchFamily="34" charset="0"/>
            </a:endParaRPr>
          </a:p>
          <a:p>
            <a:pPr>
              <a:spcBef>
                <a:spcPct val="20000"/>
              </a:spcBef>
              <a:buClr>
                <a:schemeClr val="tx1"/>
              </a:buClr>
              <a:buSzPct val="80000"/>
              <a:buFont typeface="Wingdings" panose="05000000000000000000" pitchFamily="2" charset="2"/>
              <a:buChar char="l"/>
            </a:pPr>
            <a:endParaRPr lang="en-US" altLang="en-US" sz="2800">
              <a:solidFill>
                <a:schemeClr val="tx2"/>
              </a:solidFill>
              <a:latin typeface="Arial" panose="020B0604020202020204" pitchFamily="34" charset="0"/>
            </a:endParaRPr>
          </a:p>
          <a:p>
            <a:pPr>
              <a:spcBef>
                <a:spcPct val="20000"/>
              </a:spcBef>
              <a:buClr>
                <a:schemeClr val="tx1"/>
              </a:buClr>
              <a:buSzPct val="80000"/>
              <a:buFont typeface="Wingdings" panose="05000000000000000000" pitchFamily="2" charset="2"/>
              <a:buChar char="l"/>
            </a:pPr>
            <a:r>
              <a:rPr lang="en-US" altLang="en-US" sz="2800">
                <a:solidFill>
                  <a:schemeClr val="tx2"/>
                </a:solidFill>
                <a:latin typeface="Arial" panose="020B0604020202020204" pitchFamily="34" charset="0"/>
              </a:rPr>
              <a:t>Geo-referenced information on floral and faunal diversity is scarce</a:t>
            </a:r>
          </a:p>
          <a:p>
            <a:pPr>
              <a:spcBef>
                <a:spcPct val="20000"/>
              </a:spcBef>
              <a:buClr>
                <a:schemeClr val="tx1"/>
              </a:buClr>
              <a:buSzPct val="80000"/>
              <a:buFont typeface="Wingdings" panose="05000000000000000000" pitchFamily="2" charset="2"/>
              <a:buChar char="l"/>
            </a:pPr>
            <a:r>
              <a:rPr lang="en-US" altLang="en-US" sz="2800">
                <a:solidFill>
                  <a:schemeClr val="tx2"/>
                </a:solidFill>
                <a:latin typeface="Arial" panose="020B0604020202020204" pitchFamily="34" charset="0"/>
              </a:rPr>
              <a:t>Areas of known or inferred archeological value or reflecting typical past land use systems need to be mapped</a:t>
            </a:r>
          </a:p>
          <a:p>
            <a:pPr>
              <a:spcBef>
                <a:spcPct val="20000"/>
              </a:spcBef>
              <a:buClr>
                <a:schemeClr val="tx1"/>
              </a:buClr>
              <a:buSzPct val="80000"/>
              <a:buFont typeface="Wingdings" panose="05000000000000000000" pitchFamily="2" charset="2"/>
              <a:buNone/>
            </a:pPr>
            <a:endParaRPr lang="en-US" altLang="en-US" sz="280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F2C6B21C-6041-EEAB-E39D-0BDA68CC1E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25928-3B4B-4CB8-AED3-A0E52EE17A6C}" type="slidenum">
              <a:rPr lang="en-GB" altLang="en-US"/>
              <a:pPr/>
              <a:t>16</a:t>
            </a:fld>
            <a:endParaRPr lang="en-GB" altLang="en-US"/>
          </a:p>
        </p:txBody>
      </p:sp>
      <p:sp>
        <p:nvSpPr>
          <p:cNvPr id="18434" name="Rectangle 2">
            <a:extLst>
              <a:ext uri="{FF2B5EF4-FFF2-40B4-BE49-F238E27FC236}">
                <a16:creationId xmlns:a16="http://schemas.microsoft.com/office/drawing/2014/main" id="{58604A4F-F401-A4F2-AA17-49B60579E4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0"/>
            <a:ext cx="8839200" cy="137160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440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ISSUES AND CHALLENGES</a:t>
            </a:r>
            <a:br>
              <a:rPr lang="en-US" altLang="en-US" sz="440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</a:br>
            <a:endParaRPr lang="en-US" altLang="en-US" sz="4400">
              <a:solidFill>
                <a:schemeClr val="bg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B43BA907-A66B-431B-D7F6-6D747099F9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20574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</a:pPr>
            <a:endParaRPr lang="en-US" altLang="en-US" sz="2800"/>
          </a:p>
          <a:p>
            <a:pPr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</a:pPr>
            <a:endParaRPr lang="en-US" altLang="en-US" sz="2800"/>
          </a:p>
        </p:txBody>
      </p:sp>
      <p:sp>
        <p:nvSpPr>
          <p:cNvPr id="18436" name="Text Box 4">
            <a:extLst>
              <a:ext uri="{FF2B5EF4-FFF2-40B4-BE49-F238E27FC236}">
                <a16:creationId xmlns:a16="http://schemas.microsoft.com/office/drawing/2014/main" id="{DDD4FFA2-A114-255E-5F42-1CB80B2BF0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1524000"/>
            <a:ext cx="8458200" cy="4959350"/>
          </a:xfrm>
          <a:prstGeom prst="rect">
            <a:avLst/>
          </a:prstGeom>
          <a:noFill/>
          <a:ln w="5715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400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Land uses, crop and production systems</a:t>
            </a:r>
            <a:r>
              <a:rPr lang="en-US" altLang="en-US" sz="440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</a:t>
            </a:r>
            <a:endParaRPr lang="en-US" altLang="en-US" sz="2800">
              <a:latin typeface="Arial" panose="020B0604020202020204" pitchFamily="34" charset="0"/>
            </a:endParaRPr>
          </a:p>
          <a:p>
            <a:pPr eaLnBrk="0" hangingPunct="0">
              <a:spcBef>
                <a:spcPct val="50000"/>
              </a:spcBef>
              <a:buClr>
                <a:schemeClr val="tx1"/>
              </a:buClr>
              <a:buFontTx/>
              <a:buChar char="•"/>
            </a:pPr>
            <a:r>
              <a:rPr lang="en-US" altLang="en-US" b="1">
                <a:solidFill>
                  <a:schemeClr val="tx2"/>
                </a:solidFill>
                <a:latin typeface="Arial" panose="020B0604020202020204" pitchFamily="34" charset="0"/>
              </a:rPr>
              <a:t>Land use information is usually consolidated at district level rather than being fully georeferenced.</a:t>
            </a:r>
          </a:p>
          <a:p>
            <a:pPr eaLnBrk="0" hangingPunct="0">
              <a:spcBef>
                <a:spcPct val="50000"/>
              </a:spcBef>
              <a:buClr>
                <a:schemeClr val="tx1"/>
              </a:buClr>
              <a:buFontTx/>
              <a:buChar char="•"/>
            </a:pPr>
            <a:r>
              <a:rPr lang="en-US" altLang="en-US" b="1">
                <a:solidFill>
                  <a:schemeClr val="tx2"/>
                </a:solidFill>
                <a:latin typeface="Arial" panose="020B0604020202020204" pitchFamily="34" charset="0"/>
              </a:rPr>
              <a:t>Lack of practical, simple and widely accepted method of describing land uses and production systems is a serious constraint</a:t>
            </a:r>
          </a:p>
          <a:p>
            <a:pPr eaLnBrk="0" hangingPunct="0">
              <a:spcBef>
                <a:spcPct val="50000"/>
              </a:spcBef>
              <a:buClr>
                <a:schemeClr val="tx1"/>
              </a:buClr>
              <a:buFontTx/>
              <a:buChar char="•"/>
            </a:pPr>
            <a:r>
              <a:rPr lang="en-US" altLang="en-US" b="1">
                <a:solidFill>
                  <a:schemeClr val="tx2"/>
                </a:solidFill>
                <a:latin typeface="Arial" panose="020B0604020202020204" pitchFamily="34" charset="0"/>
              </a:rPr>
              <a:t>Each land use type should be assessed on its inherent sustainability, on the basis of a</a:t>
            </a:r>
            <a:r>
              <a:rPr lang="en-US" altLang="en-US" sz="2800" b="1">
                <a:solidFill>
                  <a:schemeClr val="tx2"/>
                </a:solidFill>
                <a:latin typeface="Arial" panose="020B0604020202020204" pitchFamily="34" charset="0"/>
              </a:rPr>
              <a:t> </a:t>
            </a:r>
            <a:r>
              <a:rPr lang="en-US" altLang="en-US" b="1">
                <a:solidFill>
                  <a:schemeClr val="tx2"/>
                </a:solidFill>
                <a:latin typeface="Arial" panose="020B0604020202020204" pitchFamily="34" charset="0"/>
              </a:rPr>
              <a:t>set of</a:t>
            </a:r>
            <a:r>
              <a:rPr lang="en-US" altLang="en-US" b="1">
                <a:solidFill>
                  <a:schemeClr val="tx2"/>
                </a:solidFill>
              </a:rPr>
              <a:t> </a:t>
            </a:r>
            <a:r>
              <a:rPr lang="en-US" altLang="en-US" b="1">
                <a:solidFill>
                  <a:schemeClr val="tx2"/>
                </a:solidFill>
                <a:latin typeface="Arial" panose="020B0604020202020204" pitchFamily="34" charset="0"/>
              </a:rPr>
              <a:t>sustainable indicators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81173F14-C25F-082C-A3BD-635D735413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CCA62-E439-4B7C-8359-398E402CDDE3}" type="slidenum">
              <a:rPr lang="en-GB" altLang="en-US"/>
              <a:pPr/>
              <a:t>17</a:t>
            </a:fld>
            <a:endParaRPr lang="en-GB" altLang="en-US"/>
          </a:p>
        </p:txBody>
      </p:sp>
      <p:sp>
        <p:nvSpPr>
          <p:cNvPr id="19458" name="Rectangle 2">
            <a:extLst>
              <a:ext uri="{FF2B5EF4-FFF2-40B4-BE49-F238E27FC236}">
                <a16:creationId xmlns:a16="http://schemas.microsoft.com/office/drawing/2014/main" id="{D570C06C-B21C-1AC4-C88D-EDC6E9F8C8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0"/>
            <a:ext cx="8382000" cy="152400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440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ISSUES AND CHALLENGES</a:t>
            </a:r>
            <a:br>
              <a:rPr lang="en-US" altLang="en-US"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</a:br>
            <a:endParaRPr lang="en-US" altLang="en-US" sz="440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92891811-9EDD-5300-9A1B-2A803DA0A8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20574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</a:pPr>
            <a:endParaRPr lang="en-US" altLang="en-US" sz="2800"/>
          </a:p>
          <a:p>
            <a:pPr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</a:pPr>
            <a:endParaRPr lang="en-US" altLang="en-US" sz="2800"/>
          </a:p>
        </p:txBody>
      </p:sp>
      <p:sp>
        <p:nvSpPr>
          <p:cNvPr id="19460" name="Text Box 4">
            <a:extLst>
              <a:ext uri="{FF2B5EF4-FFF2-40B4-BE49-F238E27FC236}">
                <a16:creationId xmlns:a16="http://schemas.microsoft.com/office/drawing/2014/main" id="{5C895F12-1F1F-B39E-D960-2DCC94C861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1600200"/>
            <a:ext cx="8839200" cy="4330700"/>
          </a:xfrm>
          <a:prstGeom prst="rect">
            <a:avLst/>
          </a:prstGeom>
          <a:noFill/>
          <a:ln w="5715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360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Land uses, crop and production systems </a:t>
            </a:r>
            <a:endParaRPr lang="en-US" altLang="en-US" sz="3600"/>
          </a:p>
          <a:p>
            <a:pPr eaLnBrk="0" hangingPunct="0">
              <a:spcBef>
                <a:spcPct val="50000"/>
              </a:spcBef>
              <a:buClr>
                <a:schemeClr val="tx1"/>
              </a:buClr>
              <a:buFontTx/>
              <a:buChar char="•"/>
            </a:pPr>
            <a:r>
              <a:rPr lang="en-US" altLang="en-US" sz="2800">
                <a:solidFill>
                  <a:schemeClr val="tx2"/>
                </a:solidFill>
                <a:latin typeface="Arial" panose="020B0604020202020204" pitchFamily="34" charset="0"/>
              </a:rPr>
              <a:t>Basic information on the environmental requirements of new cultivars and non-traditional crops is not widely available or may not be available for the conditions in some SIDS.</a:t>
            </a:r>
          </a:p>
          <a:p>
            <a:pPr eaLnBrk="0" hangingPunct="0">
              <a:spcBef>
                <a:spcPct val="50000"/>
              </a:spcBef>
              <a:buClr>
                <a:schemeClr val="tx1"/>
              </a:buClr>
              <a:buFontTx/>
              <a:buChar char="•"/>
            </a:pPr>
            <a:r>
              <a:rPr lang="en-US" altLang="en-US" sz="2800">
                <a:solidFill>
                  <a:schemeClr val="tx2"/>
                </a:solidFill>
                <a:latin typeface="Arial" panose="020B0604020202020204" pitchFamily="34" charset="0"/>
              </a:rPr>
              <a:t>Existing databases are limited with respect to coverage and classes</a:t>
            </a:r>
          </a:p>
          <a:p>
            <a:pPr eaLnBrk="0" hangingPunct="0">
              <a:spcBef>
                <a:spcPct val="50000"/>
              </a:spcBef>
              <a:buClr>
                <a:schemeClr val="tx1"/>
              </a:buClr>
              <a:buFontTx/>
              <a:buChar char="•"/>
            </a:pPr>
            <a:r>
              <a:rPr lang="en-US" altLang="en-US" sz="2800">
                <a:solidFill>
                  <a:schemeClr val="tx2"/>
                </a:solidFill>
                <a:latin typeface="Arial" panose="020B0604020202020204" pitchFamily="34" charset="0"/>
              </a:rPr>
              <a:t>Little management information included in maps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246A1FFB-5256-96CC-B5AB-45E35BF8A8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C383A-2483-4D61-A017-1B3594CA4C7A}" type="slidenum">
              <a:rPr lang="en-GB" altLang="en-US"/>
              <a:pPr/>
              <a:t>18</a:t>
            </a:fld>
            <a:endParaRPr lang="en-GB" altLang="en-US"/>
          </a:p>
        </p:txBody>
      </p:sp>
      <p:sp>
        <p:nvSpPr>
          <p:cNvPr id="20482" name="Rectangle 2">
            <a:extLst>
              <a:ext uri="{FF2B5EF4-FFF2-40B4-BE49-F238E27FC236}">
                <a16:creationId xmlns:a16="http://schemas.microsoft.com/office/drawing/2014/main" id="{5E8F8867-2DBF-CE27-CB38-0D96EFB059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33338"/>
            <a:ext cx="8534400" cy="114300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br>
              <a:rPr lang="en-US" altLang="en-US"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</a:br>
            <a:r>
              <a:rPr lang="en-US" altLang="en-US" sz="440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ISSUES AND CHALLENGES</a:t>
            </a: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3AF71B7C-2814-B3F8-A3B1-BD9D98C75E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1862138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</a:pPr>
            <a:endParaRPr lang="en-US" altLang="en-US" sz="2800"/>
          </a:p>
          <a:p>
            <a:pPr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</a:pPr>
            <a:endParaRPr lang="en-US" altLang="en-US" sz="2800"/>
          </a:p>
        </p:txBody>
      </p:sp>
      <p:sp>
        <p:nvSpPr>
          <p:cNvPr id="20484" name="Text Box 4">
            <a:extLst>
              <a:ext uri="{FF2B5EF4-FFF2-40B4-BE49-F238E27FC236}">
                <a16:creationId xmlns:a16="http://schemas.microsoft.com/office/drawing/2014/main" id="{5623EA28-EBFF-0A63-22EC-BC5B9ABF21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1377950"/>
            <a:ext cx="8382000" cy="5480050"/>
          </a:xfrm>
          <a:prstGeom prst="rect">
            <a:avLst/>
          </a:prstGeom>
          <a:noFill/>
          <a:ln w="5715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2813" indent="-3413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0271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1" eaLnBrk="0" hangingPunct="0">
              <a:lnSpc>
                <a:spcPct val="110000"/>
              </a:lnSpc>
              <a:spcBef>
                <a:spcPct val="50000"/>
              </a:spcBef>
              <a:buClr>
                <a:schemeClr val="tx1"/>
              </a:buClr>
              <a:buFontTx/>
              <a:buChar char="•"/>
            </a:pPr>
            <a:r>
              <a:rPr lang="en-US" altLang="en-US" b="1">
                <a:solidFill>
                  <a:schemeClr val="tx2"/>
                </a:solidFill>
                <a:latin typeface="Arial" panose="020B0604020202020204" pitchFamily="34" charset="0"/>
              </a:rPr>
              <a:t>Economy of inputs and outputs is liable to strong variability</a:t>
            </a:r>
          </a:p>
          <a:p>
            <a:pPr lvl="1" eaLnBrk="0" hangingPunct="0">
              <a:lnSpc>
                <a:spcPct val="110000"/>
              </a:lnSpc>
              <a:spcBef>
                <a:spcPct val="50000"/>
              </a:spcBef>
              <a:buClr>
                <a:schemeClr val="tx1"/>
              </a:buClr>
              <a:buFontTx/>
              <a:buChar char="•"/>
            </a:pPr>
            <a:r>
              <a:rPr lang="en-US" altLang="en-US" b="1">
                <a:solidFill>
                  <a:schemeClr val="tx2"/>
                </a:solidFill>
                <a:latin typeface="Arial" panose="020B0604020202020204" pitchFamily="34" charset="0"/>
              </a:rPr>
              <a:t>Biophysical databases may have a useable lifetime of 20 - 30 years</a:t>
            </a:r>
          </a:p>
          <a:p>
            <a:pPr lvl="1" eaLnBrk="0" hangingPunct="0">
              <a:spcBef>
                <a:spcPct val="50000"/>
              </a:spcBef>
              <a:buClr>
                <a:schemeClr val="tx1"/>
              </a:buClr>
              <a:buFontTx/>
              <a:buChar char="•"/>
            </a:pPr>
            <a:r>
              <a:rPr lang="en-US" altLang="en-US" b="1">
                <a:solidFill>
                  <a:schemeClr val="tx2"/>
                </a:solidFill>
                <a:latin typeface="Arial" panose="020B0604020202020204" pitchFamily="34" charset="0"/>
              </a:rPr>
              <a:t>Economic and social databases will normally have to be revised every 5 - 10 years.</a:t>
            </a:r>
          </a:p>
          <a:p>
            <a:pPr lvl="1" eaLnBrk="0" hangingPunct="0">
              <a:spcBef>
                <a:spcPct val="50000"/>
              </a:spcBef>
              <a:buClr>
                <a:schemeClr val="tx1"/>
              </a:buClr>
              <a:buFontTx/>
              <a:buChar char="•"/>
            </a:pPr>
            <a:r>
              <a:rPr lang="en-US" altLang="en-US" b="1">
                <a:solidFill>
                  <a:schemeClr val="tx2"/>
                </a:solidFill>
                <a:latin typeface="Arial" panose="020B0604020202020204" pitchFamily="34" charset="0"/>
              </a:rPr>
              <a:t>Limitation in data availability and data quality at all scales, especially those that require substantial ground truthing</a:t>
            </a:r>
          </a:p>
          <a:p>
            <a:pPr lvl="1" eaLnBrk="0" hangingPunct="0">
              <a:spcBef>
                <a:spcPct val="50000"/>
              </a:spcBef>
              <a:buClr>
                <a:schemeClr val="tx1"/>
              </a:buClr>
              <a:buFontTx/>
              <a:buChar char="•"/>
            </a:pPr>
            <a:r>
              <a:rPr lang="en-US" altLang="en-US" b="1">
                <a:solidFill>
                  <a:schemeClr val="tx2"/>
                </a:solidFill>
                <a:latin typeface="Arial" panose="020B0604020202020204" pitchFamily="34" charset="0"/>
              </a:rPr>
              <a:t>Lack of METADATA and protocols for data collection.</a:t>
            </a:r>
          </a:p>
          <a:p>
            <a:pPr lvl="1" eaLnBrk="0" hangingPunct="0">
              <a:lnSpc>
                <a:spcPct val="70000"/>
              </a:lnSpc>
              <a:spcBef>
                <a:spcPct val="50000"/>
              </a:spcBef>
            </a:pPr>
            <a:endParaRPr lang="en-US" altLang="en-US" b="1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>
            <a:extLst>
              <a:ext uri="{FF2B5EF4-FFF2-40B4-BE49-F238E27FC236}">
                <a16:creationId xmlns:a16="http://schemas.microsoft.com/office/drawing/2014/main" id="{F14B4443-633D-0383-C52A-45E17927053A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fld id="{E5ABF2CF-DC76-4A59-AD21-5144365F7202}" type="slidenum">
              <a:rPr lang="en-GB" altLang="en-US" smtClean="0"/>
              <a:pPr/>
              <a:t>2</a:t>
            </a:fld>
            <a:endParaRPr lang="en-GB" altLang="en-US"/>
          </a:p>
        </p:txBody>
      </p:sp>
      <p:sp>
        <p:nvSpPr>
          <p:cNvPr id="2050" name="Rectangle 2">
            <a:extLst>
              <a:ext uri="{FF2B5EF4-FFF2-40B4-BE49-F238E27FC236}">
                <a16:creationId xmlns:a16="http://schemas.microsoft.com/office/drawing/2014/main" id="{876A216C-03AF-5102-292B-061563A2A669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209800" y="533400"/>
            <a:ext cx="8001000" cy="2895600"/>
          </a:xfrm>
          <a:solidFill>
            <a:schemeClr val="tx2"/>
          </a:solidFill>
          <a:ln w="76200" cmpd="tri">
            <a:solidFill>
              <a:schemeClr val="bg2"/>
            </a:solidFill>
            <a:miter lim="800000"/>
            <a:headEnd/>
            <a:tailEnd/>
          </a:ln>
        </p:spPr>
        <p:txBody>
          <a:bodyPr>
            <a:normAutofit fontScale="90000"/>
          </a:bodyPr>
          <a:lstStyle/>
          <a:p>
            <a:r>
              <a:rPr lang="en-US" altLang="en-US">
                <a:solidFill>
                  <a:schemeClr val="bg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Managing Information for Decision-making in Land Use Planning.</a:t>
            </a:r>
            <a:br>
              <a:rPr lang="en-US" altLang="en-US">
                <a:solidFill>
                  <a:schemeClr val="bg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endParaRPr lang="en-GB" altLang="en-US">
              <a:solidFill>
                <a:schemeClr val="bg2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05892029-EE84-802D-548E-0A604C92D0B0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133600" y="4114800"/>
            <a:ext cx="7924800" cy="1752600"/>
          </a:xfrm>
          <a:ln w="76200" cmpd="tri">
            <a:solidFill>
              <a:schemeClr val="tx2"/>
            </a:solidFill>
            <a:miter lim="800000"/>
            <a:headEnd/>
            <a:tailEnd/>
          </a:ln>
        </p:spPr>
        <p:txBody>
          <a:bodyPr/>
          <a:lstStyle/>
          <a:p>
            <a:pPr lvl="1"/>
            <a:r>
              <a:rPr lang="en-US" altLang="en-US">
                <a:latin typeface="Arial" panose="020B0604020202020204" pitchFamily="34" charset="0"/>
              </a:rPr>
              <a:t>Overview of concerns relating to sustainable land use planning and agriculture (SIDS)</a:t>
            </a:r>
          </a:p>
          <a:p>
            <a:pPr algn="l"/>
            <a:endParaRPr lang="en-GB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5">
            <a:extLst>
              <a:ext uri="{FF2B5EF4-FFF2-40B4-BE49-F238E27FC236}">
                <a16:creationId xmlns:a16="http://schemas.microsoft.com/office/drawing/2014/main" id="{C6F3B7E0-0046-9BB3-FAE3-96AE0E7449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1D44C-2710-4F82-A39A-96105C7F223E}" type="slidenum">
              <a:rPr lang="en-GB" altLang="en-US"/>
              <a:pPr/>
              <a:t>3</a:t>
            </a:fld>
            <a:endParaRPr lang="en-GB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168C0662-5B61-9657-CDC4-8238C0266C4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304800"/>
            <a:ext cx="7772400" cy="1447800"/>
          </a:xfrm>
          <a:solidFill>
            <a:schemeClr val="tx2"/>
          </a:solidFill>
        </p:spPr>
        <p:txBody>
          <a:bodyPr/>
          <a:lstStyle/>
          <a:p>
            <a:r>
              <a:rPr lang="en-US" altLang="en-US" sz="3200" b="1">
                <a:solidFill>
                  <a:schemeClr val="bg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LIMITS AND CONSTRAINTS TO SUSTAINABLE LAND MANAGEMENT</a:t>
            </a:r>
            <a:endParaRPr lang="en-GB" altLang="en-US" sz="3200" b="1">
              <a:solidFill>
                <a:schemeClr val="bg2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63988440-0018-5CBA-7801-2BA14FD1715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ln w="76200" cmpd="tri">
            <a:solidFill>
              <a:schemeClr val="tx2"/>
            </a:solidFill>
            <a:miter lim="800000"/>
            <a:headEnd/>
            <a:tailEnd/>
          </a:ln>
        </p:spPr>
        <p:txBody>
          <a:bodyPr/>
          <a:lstStyle/>
          <a:p>
            <a:pPr lvl="1"/>
            <a:r>
              <a:rPr lang="en-US" altLang="en-US" b="1">
                <a:solidFill>
                  <a:schemeClr val="tx2"/>
                </a:solidFill>
                <a:latin typeface="Arial" panose="020B0604020202020204" pitchFamily="34" charset="0"/>
              </a:rPr>
              <a:t>Shortages of Arable Land</a:t>
            </a:r>
          </a:p>
          <a:p>
            <a:pPr lvl="1">
              <a:buClr>
                <a:schemeClr val="tx2"/>
              </a:buClr>
            </a:pPr>
            <a:r>
              <a:rPr lang="en-US" altLang="en-US" b="1">
                <a:latin typeface="Arial" panose="020B0604020202020204" pitchFamily="34" charset="0"/>
              </a:rPr>
              <a:t>Land Degradation</a:t>
            </a:r>
          </a:p>
          <a:p>
            <a:pPr lvl="1"/>
            <a:r>
              <a:rPr lang="en-US" altLang="en-US" b="1">
                <a:solidFill>
                  <a:schemeClr val="tx2"/>
                </a:solidFill>
                <a:latin typeface="Arial" panose="020B0604020202020204" pitchFamily="34" charset="0"/>
              </a:rPr>
              <a:t>Loss of Agricultural Land to Urbanization</a:t>
            </a:r>
          </a:p>
          <a:p>
            <a:pPr lvl="1">
              <a:buClr>
                <a:schemeClr val="tx2"/>
              </a:buClr>
            </a:pPr>
            <a:r>
              <a:rPr lang="en-US" altLang="en-US" b="1">
                <a:latin typeface="Arial" panose="020B0604020202020204" pitchFamily="34" charset="0"/>
              </a:rPr>
              <a:t>Water Shortages</a:t>
            </a:r>
          </a:p>
          <a:p>
            <a:pPr lvl="1"/>
            <a:r>
              <a:rPr lang="en-US" altLang="en-US" b="1">
                <a:solidFill>
                  <a:schemeClr val="tx2"/>
                </a:solidFill>
                <a:latin typeface="Arial" panose="020B0604020202020204" pitchFamily="34" charset="0"/>
              </a:rPr>
              <a:t>Biophysical constraints</a:t>
            </a:r>
          </a:p>
          <a:p>
            <a:pPr lvl="1">
              <a:buClr>
                <a:schemeClr val="tx2"/>
              </a:buClr>
            </a:pPr>
            <a:r>
              <a:rPr lang="en-US" altLang="en-US" b="1">
                <a:latin typeface="Arial" panose="020B0604020202020204" pitchFamily="34" charset="0"/>
              </a:rPr>
              <a:t>Socio-economic constraints</a:t>
            </a:r>
          </a:p>
          <a:p>
            <a:pPr lvl="1"/>
            <a:r>
              <a:rPr lang="en-US" altLang="en-US" b="1">
                <a:solidFill>
                  <a:schemeClr val="tx2"/>
                </a:solidFill>
                <a:latin typeface="Arial" panose="020B0604020202020204" pitchFamily="34" charset="0"/>
              </a:rPr>
              <a:t>Changing Political climate</a:t>
            </a:r>
            <a:endParaRPr lang="en-GB" altLang="en-US" b="1">
              <a:solidFill>
                <a:schemeClr val="tx2"/>
              </a:solidFill>
              <a:latin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None/>
            </a:pPr>
            <a:endParaRPr lang="en-GB" altLang="en-US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0AA663A5-BA03-B30F-E124-48610C58C1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1A98C-75BA-4B0F-A738-B10272E21EFB}" type="slidenum">
              <a:rPr lang="en-GB" altLang="en-US"/>
              <a:pPr/>
              <a:t>4</a:t>
            </a:fld>
            <a:endParaRPr lang="en-GB" altLang="en-US"/>
          </a:p>
        </p:txBody>
      </p:sp>
      <p:sp>
        <p:nvSpPr>
          <p:cNvPr id="6146" name="Rectangle 2">
            <a:extLst>
              <a:ext uri="{FF2B5EF4-FFF2-40B4-BE49-F238E27FC236}">
                <a16:creationId xmlns:a16="http://schemas.microsoft.com/office/drawing/2014/main" id="{6925CC41-D7D7-6DF3-8048-62733A6518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609600"/>
            <a:ext cx="7772400" cy="1143000"/>
          </a:xfrm>
          <a:prstGeom prst="rect">
            <a:avLst/>
          </a:prstGeom>
          <a:solidFill>
            <a:schemeClr val="tx1"/>
          </a:solidFill>
          <a:ln w="57150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3600" b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CONCEPT OF </a:t>
            </a:r>
            <a:r>
              <a:rPr lang="en-US" altLang="en-US" sz="36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SUSTAINABLE </a:t>
            </a:r>
            <a:r>
              <a:rPr lang="en-US" altLang="en-US" sz="3600" b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LAND MANAGEMENT</a:t>
            </a:r>
            <a:endParaRPr lang="en-GB" altLang="en-US" sz="3600" b="1">
              <a:solidFill>
                <a:schemeClr val="bg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12596A32-26BF-4789-04E5-96E480BB05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1981200"/>
            <a:ext cx="7772400" cy="4114800"/>
          </a:xfrm>
          <a:prstGeom prst="rect">
            <a:avLst/>
          </a:prstGeom>
          <a:noFill/>
          <a:ln w="57150" cmpd="thinThick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</a:pPr>
            <a:r>
              <a:rPr lang="en-US" altLang="en-US" sz="2800" b="1">
                <a:solidFill>
                  <a:schemeClr val="tx2"/>
                </a:solidFill>
                <a:latin typeface="Arial" panose="020B0604020202020204" pitchFamily="34" charset="0"/>
              </a:rPr>
              <a:t>Pillars (UNCED, 1993)</a:t>
            </a:r>
          </a:p>
          <a:p>
            <a:pPr lvl="1">
              <a:spcBef>
                <a:spcPct val="20000"/>
              </a:spcBef>
              <a:buClr>
                <a:schemeClr val="tx1"/>
              </a:buClr>
              <a:buSzPct val="90000"/>
              <a:buFontTx/>
              <a:buChar char="–"/>
            </a:pPr>
            <a:r>
              <a:rPr lang="en-US" altLang="en-US" b="1">
                <a:solidFill>
                  <a:schemeClr val="tx2"/>
                </a:solidFill>
                <a:latin typeface="Arial" panose="020B0604020202020204" pitchFamily="34" charset="0"/>
              </a:rPr>
              <a:t>Productivity</a:t>
            </a:r>
            <a:r>
              <a:rPr lang="en-US" altLang="en-US">
                <a:latin typeface="Arial" panose="020B0604020202020204" pitchFamily="34" charset="0"/>
              </a:rPr>
              <a:t>-</a:t>
            </a:r>
            <a:r>
              <a:rPr lang="en-US" altLang="en-US" b="1">
                <a:latin typeface="Arial" panose="020B0604020202020204" pitchFamily="34" charset="0"/>
              </a:rPr>
              <a:t>Maintain or enhance production/services .</a:t>
            </a:r>
          </a:p>
          <a:p>
            <a:pPr lvl="1">
              <a:spcBef>
                <a:spcPct val="20000"/>
              </a:spcBef>
              <a:buClr>
                <a:schemeClr val="tx1"/>
              </a:buClr>
              <a:buSzPct val="90000"/>
              <a:buFontTx/>
              <a:buChar char="–"/>
            </a:pPr>
            <a:r>
              <a:rPr lang="en-US" altLang="en-US" b="1">
                <a:solidFill>
                  <a:schemeClr val="tx2"/>
                </a:solidFill>
                <a:latin typeface="Arial" panose="020B0604020202020204" pitchFamily="34" charset="0"/>
              </a:rPr>
              <a:t>Security</a:t>
            </a:r>
            <a:r>
              <a:rPr lang="en-US" altLang="en-US" b="1">
                <a:latin typeface="Arial" panose="020B0604020202020204" pitchFamily="34" charset="0"/>
              </a:rPr>
              <a:t>-Reduce the level of production risk</a:t>
            </a:r>
            <a:r>
              <a:rPr lang="en-US" altLang="en-US">
                <a:latin typeface="Arial" panose="020B0604020202020204" pitchFamily="34" charset="0"/>
              </a:rPr>
              <a:t>.</a:t>
            </a:r>
          </a:p>
          <a:p>
            <a:pPr lvl="1">
              <a:spcBef>
                <a:spcPct val="20000"/>
              </a:spcBef>
              <a:buClr>
                <a:schemeClr val="tx1"/>
              </a:buClr>
              <a:buSzPct val="90000"/>
              <a:buFontTx/>
              <a:buChar char="–"/>
            </a:pPr>
            <a:r>
              <a:rPr lang="en-US" altLang="en-US" b="1">
                <a:solidFill>
                  <a:schemeClr val="tx2"/>
                </a:solidFill>
                <a:latin typeface="Arial" panose="020B0604020202020204" pitchFamily="34" charset="0"/>
              </a:rPr>
              <a:t>Protection</a:t>
            </a:r>
            <a:r>
              <a:rPr lang="en-US" altLang="en-US">
                <a:latin typeface="Arial" panose="020B0604020202020204" pitchFamily="34" charset="0"/>
              </a:rPr>
              <a:t>-</a:t>
            </a:r>
            <a:r>
              <a:rPr lang="en-US" altLang="en-US" b="1">
                <a:latin typeface="Arial" panose="020B0604020202020204" pitchFamily="34" charset="0"/>
              </a:rPr>
              <a:t>Protect the potential or natural resources and prevent degradation of soil and water quality.</a:t>
            </a:r>
          </a:p>
          <a:p>
            <a:pPr lvl="1">
              <a:spcBef>
                <a:spcPct val="20000"/>
              </a:spcBef>
              <a:buClr>
                <a:schemeClr val="tx1"/>
              </a:buClr>
              <a:buSzPct val="90000"/>
              <a:buFontTx/>
              <a:buChar char="–"/>
            </a:pPr>
            <a:r>
              <a:rPr lang="en-US" altLang="en-US" b="1">
                <a:solidFill>
                  <a:schemeClr val="tx2"/>
                </a:solidFill>
                <a:latin typeface="Arial" panose="020B0604020202020204" pitchFamily="34" charset="0"/>
              </a:rPr>
              <a:t>Viable</a:t>
            </a:r>
            <a:r>
              <a:rPr lang="en-US" altLang="en-US">
                <a:latin typeface="Arial" panose="020B0604020202020204" pitchFamily="34" charset="0"/>
              </a:rPr>
              <a:t>-</a:t>
            </a:r>
            <a:r>
              <a:rPr lang="en-US" altLang="en-US" b="1">
                <a:latin typeface="Arial" panose="020B0604020202020204" pitchFamily="34" charset="0"/>
              </a:rPr>
              <a:t>Be economically viable</a:t>
            </a:r>
            <a:r>
              <a:rPr lang="en-US" altLang="en-US">
                <a:latin typeface="Arial" panose="020B0604020202020204" pitchFamily="34" charset="0"/>
              </a:rPr>
              <a:t>.</a:t>
            </a:r>
          </a:p>
          <a:p>
            <a:pPr lvl="1">
              <a:spcBef>
                <a:spcPct val="20000"/>
              </a:spcBef>
              <a:buClr>
                <a:schemeClr val="tx1"/>
              </a:buClr>
              <a:buSzPct val="90000"/>
              <a:buFontTx/>
              <a:buChar char="–"/>
            </a:pPr>
            <a:r>
              <a:rPr lang="en-US" altLang="en-US" b="1">
                <a:solidFill>
                  <a:schemeClr val="tx2"/>
                </a:solidFill>
                <a:latin typeface="Arial" panose="020B0604020202020204" pitchFamily="34" charset="0"/>
              </a:rPr>
              <a:t>Acceptability</a:t>
            </a:r>
            <a:r>
              <a:rPr lang="en-US" altLang="en-US">
                <a:latin typeface="Arial" panose="020B0604020202020204" pitchFamily="34" charset="0"/>
              </a:rPr>
              <a:t>-</a:t>
            </a:r>
            <a:r>
              <a:rPr lang="en-US" altLang="en-US" b="1">
                <a:latin typeface="Arial" panose="020B0604020202020204" pitchFamily="34" charset="0"/>
              </a:rPr>
              <a:t>Be socially acceptable</a:t>
            </a:r>
          </a:p>
          <a:p>
            <a:pPr lvl="4">
              <a:spcBef>
                <a:spcPct val="20000"/>
              </a:spcBef>
              <a:buClr>
                <a:schemeClr val="accent1"/>
              </a:buClr>
            </a:pPr>
            <a:endParaRPr lang="en-GB" altLang="en-US" sz="1800" b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D09B956C-AABE-4A5C-EAA1-FD382F7586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85466-DC01-4005-B2EC-E4DC09AD97D2}" type="slidenum">
              <a:rPr lang="en-GB" altLang="en-US"/>
              <a:pPr/>
              <a:t>5</a:t>
            </a:fld>
            <a:endParaRPr lang="en-GB" altLang="en-US"/>
          </a:p>
        </p:txBody>
      </p:sp>
      <p:graphicFrame>
        <p:nvGraphicFramePr>
          <p:cNvPr id="9218" name="Object 2">
            <a:extLst>
              <a:ext uri="{FF2B5EF4-FFF2-40B4-BE49-F238E27FC236}">
                <a16:creationId xmlns:a16="http://schemas.microsoft.com/office/drawing/2014/main" id="{D08E54D8-D865-1739-57A9-BDFEB667CD2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524000" y="0"/>
          <a:ext cx="9144000" cy="683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Slide" r:id="rId2" imgW="4549750" imgH="3402787" progId="PowerPoint.Slide.8">
                  <p:embed/>
                </p:oleObj>
              </mc:Choice>
              <mc:Fallback>
                <p:oleObj name="Slide" r:id="rId2" imgW="4549750" imgH="3402787" progId="PowerPoint.Slide.8">
                  <p:embed/>
                  <p:pic>
                    <p:nvPicPr>
                      <p:cNvPr id="9218" name="Object 2">
                        <a:extLst>
                          <a:ext uri="{FF2B5EF4-FFF2-40B4-BE49-F238E27FC236}">
                            <a16:creationId xmlns:a16="http://schemas.microsoft.com/office/drawing/2014/main" id="{D08E54D8-D865-1739-57A9-BDFEB667CD2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0"/>
                        <a:ext cx="9144000" cy="6838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5">
            <a:extLst>
              <a:ext uri="{FF2B5EF4-FFF2-40B4-BE49-F238E27FC236}">
                <a16:creationId xmlns:a16="http://schemas.microsoft.com/office/drawing/2014/main" id="{FA7D8E30-9436-BD4D-CA3C-F58FD7FA81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A9123-382C-41DB-AF8C-54A5BCE95251}" type="slidenum">
              <a:rPr lang="en-GB" altLang="en-US"/>
              <a:pPr/>
              <a:t>6</a:t>
            </a:fld>
            <a:endParaRPr lang="en-GB" altLang="en-US"/>
          </a:p>
        </p:txBody>
      </p:sp>
      <p:sp>
        <p:nvSpPr>
          <p:cNvPr id="3074" name="Rectangle 2">
            <a:extLst>
              <a:ext uri="{FF2B5EF4-FFF2-40B4-BE49-F238E27FC236}">
                <a16:creationId xmlns:a16="http://schemas.microsoft.com/office/drawing/2014/main" id="{CDA09F90-E262-F8B4-B9B7-D7BEEF9F2D1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solidFill>
            <a:schemeClr val="tx2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en-US">
                <a:solidFill>
                  <a:schemeClr val="bg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Overview of the SIDS Agricultural Environment</a:t>
            </a:r>
            <a:endParaRPr lang="en-GB" altLang="en-US">
              <a:solidFill>
                <a:schemeClr val="bg2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98EFE451-7813-390F-D288-7DE30824205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09800" y="1981200"/>
            <a:ext cx="8077200" cy="4114800"/>
          </a:xfrm>
        </p:spPr>
        <p:txBody>
          <a:bodyPr/>
          <a:lstStyle/>
          <a:p>
            <a:pPr>
              <a:buClr>
                <a:schemeClr val="tx2"/>
              </a:buClr>
            </a:pPr>
            <a:r>
              <a:rPr lang="en-US" altLang="en-US">
                <a:latin typeface="Arial" panose="020B0604020202020204" pitchFamily="34" charset="0"/>
              </a:rPr>
              <a:t>characterized by two distinct categories of farming systems that share symbiotic relationships with each other.</a:t>
            </a:r>
          </a:p>
          <a:p>
            <a:pPr lvl="1">
              <a:buClr>
                <a:schemeClr val="tx2"/>
              </a:buClr>
            </a:pPr>
            <a:r>
              <a:rPr lang="en-US" altLang="en-US">
                <a:latin typeface="Arial" panose="020B0604020202020204" pitchFamily="34" charset="0"/>
              </a:rPr>
              <a:t>Estate farms on flat to gentle undulating lands</a:t>
            </a:r>
          </a:p>
          <a:p>
            <a:pPr lvl="1">
              <a:buClr>
                <a:schemeClr val="tx2"/>
              </a:buClr>
            </a:pPr>
            <a:r>
              <a:rPr lang="en-US" altLang="en-US">
                <a:latin typeface="Arial" panose="020B0604020202020204" pitchFamily="34" charset="0"/>
              </a:rPr>
              <a:t>Subsistence farms on the more marginal lands</a:t>
            </a:r>
            <a:r>
              <a:rPr lang="en-US" altLang="en-US"/>
              <a:t>.</a:t>
            </a:r>
            <a:endParaRPr lang="en-GB" alt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5">
            <a:extLst>
              <a:ext uri="{FF2B5EF4-FFF2-40B4-BE49-F238E27FC236}">
                <a16:creationId xmlns:a16="http://schemas.microsoft.com/office/drawing/2014/main" id="{BCC49570-72C4-4D42-F03A-5DAFD66FE7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8187D-8855-4FC8-BF63-B66EEE5059D8}" type="slidenum">
              <a:rPr lang="en-GB" altLang="en-US"/>
              <a:pPr/>
              <a:t>7</a:t>
            </a:fld>
            <a:endParaRPr lang="en-GB" altLang="en-US"/>
          </a:p>
        </p:txBody>
      </p:sp>
      <p:sp>
        <p:nvSpPr>
          <p:cNvPr id="11266" name="Rectangle 2">
            <a:extLst>
              <a:ext uri="{FF2B5EF4-FFF2-40B4-BE49-F238E27FC236}">
                <a16:creationId xmlns:a16="http://schemas.microsoft.com/office/drawing/2014/main" id="{284F960F-9BEF-8375-6662-8425D19447C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solidFill>
            <a:schemeClr val="tx2"/>
          </a:solidFill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en-US">
                <a:solidFill>
                  <a:schemeClr val="bg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CHARACTERISTICS OF ESTATE FARMS</a:t>
            </a:r>
            <a:endParaRPr lang="en-GB" altLang="en-US">
              <a:solidFill>
                <a:schemeClr val="bg2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A0EE8728-FA14-3731-06AB-88864CFDD47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>
                <a:latin typeface="Arial" panose="020B0604020202020204" pitchFamily="34" charset="0"/>
              </a:rPr>
              <a:t>Commercial and export oriented</a:t>
            </a:r>
          </a:p>
          <a:p>
            <a:pPr>
              <a:lnSpc>
                <a:spcPct val="90000"/>
              </a:lnSpc>
            </a:pPr>
            <a:r>
              <a:rPr lang="en-US" altLang="en-US">
                <a:latin typeface="Arial" panose="020B0604020202020204" pitchFamily="34" charset="0"/>
              </a:rPr>
              <a:t>Mono cropping system on the same plot of land for many years</a:t>
            </a:r>
          </a:p>
          <a:p>
            <a:pPr>
              <a:lnSpc>
                <a:spcPct val="90000"/>
              </a:lnSpc>
            </a:pPr>
            <a:r>
              <a:rPr lang="en-US" altLang="en-US">
                <a:latin typeface="Arial" panose="020B0604020202020204" pitchFamily="34" charset="0"/>
              </a:rPr>
              <a:t>Rely heavily on subsistence farm labour to carry out farming operations</a:t>
            </a:r>
          </a:p>
          <a:p>
            <a:pPr>
              <a:lnSpc>
                <a:spcPct val="90000"/>
              </a:lnSpc>
            </a:pPr>
            <a:r>
              <a:rPr lang="en-US" altLang="en-US">
                <a:latin typeface="Arial" panose="020B0604020202020204" pitchFamily="34" charset="0"/>
              </a:rPr>
              <a:t>Utilizes conventional intensive farming technology.</a:t>
            </a:r>
          </a:p>
          <a:p>
            <a:pPr>
              <a:lnSpc>
                <a:spcPct val="90000"/>
              </a:lnSpc>
            </a:pPr>
            <a:r>
              <a:rPr lang="en-US" altLang="en-US">
                <a:latin typeface="Arial" panose="020B0604020202020204" pitchFamily="34" charset="0"/>
              </a:rPr>
              <a:t>Influence by the political climate (internal and external)</a:t>
            </a:r>
          </a:p>
          <a:p>
            <a:pPr>
              <a:lnSpc>
                <a:spcPct val="90000"/>
              </a:lnSpc>
            </a:pPr>
            <a:endParaRPr lang="en-GB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5">
            <a:extLst>
              <a:ext uri="{FF2B5EF4-FFF2-40B4-BE49-F238E27FC236}">
                <a16:creationId xmlns:a16="http://schemas.microsoft.com/office/drawing/2014/main" id="{1F23BEB1-B1BF-5B64-7DB2-85A5374185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7D754-710B-415C-AAE4-49E6CD6B39A7}" type="slidenum">
              <a:rPr lang="en-GB" altLang="en-US"/>
              <a:pPr/>
              <a:t>8</a:t>
            </a:fld>
            <a:endParaRPr lang="en-GB" altLang="en-US"/>
          </a:p>
        </p:txBody>
      </p:sp>
      <p:sp>
        <p:nvSpPr>
          <p:cNvPr id="12290" name="Rectangle 2">
            <a:extLst>
              <a:ext uri="{FF2B5EF4-FFF2-40B4-BE49-F238E27FC236}">
                <a16:creationId xmlns:a16="http://schemas.microsoft.com/office/drawing/2014/main" id="{032BA919-DCB1-40D9-5B0D-7E4A76DA228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ln w="57150">
            <a:solidFill>
              <a:schemeClr val="tx2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en-US"/>
              <a:t>CONCERNS</a:t>
            </a:r>
            <a:endParaRPr lang="en-GB" altLang="en-US"/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048D21BC-63E9-0E92-8E7F-E57132182CC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chemeClr val="tx2"/>
          </a:solidFill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 u="sng">
                <a:solidFill>
                  <a:schemeClr val="bg2"/>
                </a:solidFill>
              </a:rPr>
              <a:t>Degradation:</a:t>
            </a:r>
          </a:p>
          <a:p>
            <a:r>
              <a:rPr lang="en-US" altLang="en-US">
                <a:solidFill>
                  <a:schemeClr val="bg2"/>
                </a:solidFill>
                <a:latin typeface="Arial" panose="020B0604020202020204" pitchFamily="34" charset="0"/>
              </a:rPr>
              <a:t>Declining yields</a:t>
            </a:r>
          </a:p>
          <a:p>
            <a:r>
              <a:rPr lang="en-US" altLang="en-US">
                <a:solidFill>
                  <a:schemeClr val="bg2"/>
                </a:solidFill>
                <a:latin typeface="Arial" panose="020B0604020202020204" pitchFamily="34" charset="0"/>
              </a:rPr>
              <a:t>Influence of soil borne and other diseases</a:t>
            </a:r>
          </a:p>
          <a:p>
            <a:r>
              <a:rPr lang="en-US" altLang="en-US">
                <a:solidFill>
                  <a:schemeClr val="bg2"/>
                </a:solidFill>
                <a:latin typeface="Arial" panose="020B0604020202020204" pitchFamily="34" charset="0"/>
              </a:rPr>
              <a:t>Declining soil fertility (shortening or elimination fallow periods)</a:t>
            </a:r>
          </a:p>
          <a:p>
            <a:r>
              <a:rPr lang="en-US" altLang="en-US">
                <a:solidFill>
                  <a:schemeClr val="bg2"/>
                </a:solidFill>
                <a:latin typeface="Arial" panose="020B0604020202020204" pitchFamily="34" charset="0"/>
              </a:rPr>
              <a:t>Pollution of ground water</a:t>
            </a:r>
          </a:p>
          <a:p>
            <a:r>
              <a:rPr lang="en-US" altLang="en-US">
                <a:solidFill>
                  <a:schemeClr val="bg2"/>
                </a:solidFill>
                <a:latin typeface="Arial" panose="020B0604020202020204" pitchFamily="34" charset="0"/>
              </a:rPr>
              <a:t>Soil salinity</a:t>
            </a:r>
          </a:p>
          <a:p>
            <a:r>
              <a:rPr lang="en-US" altLang="en-US">
                <a:solidFill>
                  <a:schemeClr val="bg2"/>
                </a:solidFill>
                <a:latin typeface="Arial" panose="020B0604020202020204" pitchFamily="34" charset="0"/>
              </a:rPr>
              <a:t>Globalization</a:t>
            </a:r>
            <a:endParaRPr lang="en-GB" altLang="en-US">
              <a:solidFill>
                <a:schemeClr val="bg2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5">
            <a:extLst>
              <a:ext uri="{FF2B5EF4-FFF2-40B4-BE49-F238E27FC236}">
                <a16:creationId xmlns:a16="http://schemas.microsoft.com/office/drawing/2014/main" id="{841736C6-F4B1-D683-D943-A497BD1754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EB0F1-70A8-45A2-8B59-DB6FBCB11992}" type="slidenum">
              <a:rPr lang="en-GB" altLang="en-US"/>
              <a:pPr/>
              <a:t>9</a:t>
            </a:fld>
            <a:endParaRPr lang="en-GB" altLang="en-US"/>
          </a:p>
        </p:txBody>
      </p:sp>
      <p:sp>
        <p:nvSpPr>
          <p:cNvPr id="13314" name="Rectangle 2">
            <a:extLst>
              <a:ext uri="{FF2B5EF4-FFF2-40B4-BE49-F238E27FC236}">
                <a16:creationId xmlns:a16="http://schemas.microsoft.com/office/drawing/2014/main" id="{D5772E5B-88C9-2293-1225-60229C06693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solidFill>
            <a:schemeClr val="tx2"/>
          </a:solidFill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en-US">
                <a:solidFill>
                  <a:schemeClr val="bg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CHARACTERISTICS OF SUBSISTENCE FARMING</a:t>
            </a:r>
            <a:endParaRPr lang="en-GB" altLang="en-US">
              <a:solidFill>
                <a:schemeClr val="bg2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6DEF3374-ECE6-1A27-D4A1-468E6CCB714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ln w="57150">
            <a:solidFill>
              <a:schemeClr val="tx2"/>
            </a:solidFill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buClr>
                <a:schemeClr val="tx2"/>
              </a:buClr>
            </a:pPr>
            <a:r>
              <a:rPr lang="en-US" altLang="en-US">
                <a:latin typeface="Arial" panose="020B0604020202020204" pitchFamily="34" charset="0"/>
              </a:rPr>
              <a:t>Complex farming systems geared mainly at the domestic market</a:t>
            </a:r>
          </a:p>
          <a:p>
            <a:pPr>
              <a:lnSpc>
                <a:spcPct val="90000"/>
              </a:lnSpc>
              <a:buClr>
                <a:schemeClr val="tx2"/>
              </a:buClr>
            </a:pPr>
            <a:r>
              <a:rPr lang="en-US" altLang="en-US">
                <a:latin typeface="Arial" panose="020B0604020202020204" pitchFamily="34" charset="0"/>
              </a:rPr>
              <a:t>Soil erosion and watershed degradation</a:t>
            </a:r>
          </a:p>
          <a:p>
            <a:pPr>
              <a:lnSpc>
                <a:spcPct val="90000"/>
              </a:lnSpc>
              <a:buClr>
                <a:schemeClr val="tx2"/>
              </a:buClr>
            </a:pPr>
            <a:r>
              <a:rPr lang="en-US" altLang="en-US">
                <a:latin typeface="Arial" panose="020B0604020202020204" pitchFamily="34" charset="0"/>
              </a:rPr>
              <a:t>Relies on commercial farms and other off-farm activities  for employment to supplement farm income</a:t>
            </a:r>
          </a:p>
          <a:p>
            <a:pPr>
              <a:lnSpc>
                <a:spcPct val="90000"/>
              </a:lnSpc>
              <a:buClr>
                <a:schemeClr val="tx2"/>
              </a:buClr>
            </a:pPr>
            <a:r>
              <a:rPr lang="en-US" altLang="en-US">
                <a:latin typeface="Arial" panose="020B0604020202020204" pitchFamily="34" charset="0"/>
              </a:rPr>
              <a:t>Multiple cropping system which varies according to season.</a:t>
            </a:r>
          </a:p>
          <a:p>
            <a:pPr>
              <a:lnSpc>
                <a:spcPct val="90000"/>
              </a:lnSpc>
            </a:pPr>
            <a:endParaRPr lang="en-US" altLang="en-US"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en-GB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Tasks for the Olympiad 2023</Template>
  <TotalTime>1035</TotalTime>
  <Words>746</Words>
  <Application>Microsoft Office PowerPoint</Application>
  <PresentationFormat>Широкоэкранный</PresentationFormat>
  <Paragraphs>115</Paragraphs>
  <Slides>18</Slides>
  <Notes>1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5" baseType="lpstr">
      <vt:lpstr>Arial</vt:lpstr>
      <vt:lpstr>Calibri</vt:lpstr>
      <vt:lpstr>Calibri Light</vt:lpstr>
      <vt:lpstr>Times New Roman</vt:lpstr>
      <vt:lpstr>Wingdings</vt:lpstr>
      <vt:lpstr>Тема Office</vt:lpstr>
      <vt:lpstr>Microsoft PowerPoint Slide</vt:lpstr>
      <vt:lpstr>Sustainable resource management</vt:lpstr>
      <vt:lpstr>Managing Information for Decision-making in Land Use Planning. </vt:lpstr>
      <vt:lpstr>LIMITS AND CONSTRAINTS TO SUSTAINABLE LAND MANAGEMENT</vt:lpstr>
      <vt:lpstr>Презентация PowerPoint</vt:lpstr>
      <vt:lpstr>Презентация PowerPoint</vt:lpstr>
      <vt:lpstr>Overview of the SIDS Agricultural Environment</vt:lpstr>
      <vt:lpstr>CHARACTERISTICS OF ESTATE FARMS</vt:lpstr>
      <vt:lpstr>CONCERNS</vt:lpstr>
      <vt:lpstr>CHARACTERISTICS OF SUBSISTENCE FARMING</vt:lpstr>
      <vt:lpstr>TYPES OF SUBSISTENCE FARMERS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Jdfv dn    mdv</dc:title>
  <dc:creator>Csavdari Alexandra</dc:creator>
  <cp:lastModifiedBy>Olzhas Kaupbay</cp:lastModifiedBy>
  <cp:revision>95</cp:revision>
  <dcterms:created xsi:type="dcterms:W3CDTF">2019-08-21T09:38:45Z</dcterms:created>
  <dcterms:modified xsi:type="dcterms:W3CDTF">2023-11-08T11:02:09Z</dcterms:modified>
</cp:coreProperties>
</file>